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590" r:id="rId3"/>
    <p:sldId id="589" r:id="rId4"/>
    <p:sldId id="549" r:id="rId5"/>
    <p:sldId id="528" r:id="rId6"/>
    <p:sldId id="557" r:id="rId7"/>
    <p:sldId id="485" r:id="rId8"/>
    <p:sldId id="478" r:id="rId9"/>
    <p:sldId id="576" r:id="rId10"/>
    <p:sldId id="591" r:id="rId11"/>
    <p:sldId id="592" r:id="rId12"/>
    <p:sldId id="603" r:id="rId13"/>
    <p:sldId id="594" r:id="rId14"/>
    <p:sldId id="605" r:id="rId15"/>
    <p:sldId id="613" r:id="rId16"/>
    <p:sldId id="595" r:id="rId17"/>
    <p:sldId id="604" r:id="rId18"/>
    <p:sldId id="601" r:id="rId19"/>
    <p:sldId id="606" r:id="rId20"/>
    <p:sldId id="493" r:id="rId21"/>
    <p:sldId id="607" r:id="rId22"/>
    <p:sldId id="611" r:id="rId23"/>
    <p:sldId id="612" r:id="rId24"/>
    <p:sldId id="602" r:id="rId25"/>
    <p:sldId id="608" r:id="rId26"/>
    <p:sldId id="614" r:id="rId27"/>
    <p:sldId id="615" r:id="rId28"/>
    <p:sldId id="609" r:id="rId29"/>
    <p:sldId id="610" r:id="rId30"/>
    <p:sldId id="593" r:id="rId31"/>
    <p:sldId id="596" r:id="rId32"/>
    <p:sldId id="599" r:id="rId33"/>
    <p:sldId id="597" r:id="rId34"/>
    <p:sldId id="598" r:id="rId35"/>
    <p:sldId id="6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00"/>
    <a:srgbClr val="220FFF"/>
    <a:srgbClr val="FF0000"/>
    <a:srgbClr val="4403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2"/>
    <p:restoredTop sz="94737"/>
  </p:normalViewPr>
  <p:slideViewPr>
    <p:cSldViewPr snapToGrid="0" snapToObjects="1" showGuides="1">
      <p:cViewPr varScale="1">
        <p:scale>
          <a:sx n="97" d="100"/>
          <a:sy n="97" d="100"/>
        </p:scale>
        <p:origin x="208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AF89-9149-4F4B-A9E6-E25A76CDC0E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1E52-FBB4-E443-A51A-583004C0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fulfilling, but it helps you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2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fulfilling, but it helps you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4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0326-3A5E-A64B-98F9-A9040CA6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497BB-2003-7748-A2E8-58D7B52E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8D23-447E-BC45-88F7-54C501B7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C87E-1400-0444-86E6-6149EE68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3063-A6FD-1742-8537-5A9B5DB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C240-70C0-854F-89E1-9A530A6E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F874C-1F21-694C-AFF2-31AE85E9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AF38-BA07-EF4B-A686-94FBF8A2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D9C6-3638-C54B-B725-74E60486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33F48-7779-7540-BE63-EBA07165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2AFB1-E449-2B40-8723-EECA06355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063E-549C-D247-AD30-1E8EEF059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FD95-FC44-3F4C-98B3-88916B33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EEEA-DDF0-F344-8EB1-502C15B2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0F1-604F-9540-ABF8-297E43A4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4A1-D35B-2448-93B3-45E5A72B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67B2-8AC9-7C40-869C-571C3B1E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5298-17C4-FE4F-A8C5-F8BFAFCE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DB7F-3EE2-3146-BBF0-0F7796B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56472-9E19-9342-AC8F-41167A2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45E1-C44E-E241-807B-704407F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1202F-DC7A-5E46-B745-470C20A6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B5F2A-6F30-FD4E-9AAE-08D37DE0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F92B-4179-924A-847E-78A5FB8D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5FA9-0DE4-BC44-9C28-56D0AE53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010F-4370-8B4F-A703-A207B95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1E17-ADC7-BC48-84D0-DA2F3E174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7F185-FA89-D242-BD49-51F03C4F1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D49F-BDA5-4640-B176-B96C74A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9400F-6AF7-FB4D-B502-A6D129FD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1A17-624D-0740-8962-FDA0A21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F482-C860-7149-B121-D5A871B9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6F28D-A408-AA45-8386-1A8D8580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F52D1-B2E6-8744-8C6C-09E76F03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FD5F-3D84-1040-A4BE-3F154D56C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0F28F-D97E-9840-947A-2DD138970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54F38-F434-7146-99A1-A82A6414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BF44-82FC-F640-82CA-193DEC11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E6205-41AF-8F4D-8830-8A2507E1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6C29-9A3F-2A48-9FFA-A8B60F34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D64B2-8F88-0548-998C-FC6C8AAF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37483-DEDB-5F4D-9611-1278ACBC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3F6CE-3647-4345-B1EA-F8B8176C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9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BD1D5-A3DA-D443-A3AF-25575FA9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78DFE-937C-6B42-96FC-8665CBF0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555E-1950-154A-B570-E54C53F2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051-5EFE-A840-AB0F-6DFE7EF8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FC5E9-5B8C-E447-B9DB-6E740DE0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C9D7-BF87-6F42-AEF8-05A2FEA7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BC65C-822C-BE45-B60A-FA699E2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FF18-EFFA-E942-97EB-6451DB5E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7B78-BB71-5B48-9BE1-C9BDE42A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E55-B234-C540-8804-CC196F47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6FB8E-0D4D-EE4D-9070-5CCE886E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18EDD-730B-CB48-9902-7399B7938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9B2CB-0AD4-3B42-B6A6-588A59D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54F4E-0652-9A46-923A-5FE84F26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A9BF1-E6FD-FD4B-9117-B08A1DA4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0C5BE-54F8-184C-B5FE-3126EC69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C453-F842-D64C-A6D5-5D9A5BD1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8891-6AA8-6E4A-9AC1-069BD1BCB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03A61-B4CE-3444-9A57-028241AC2CB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6F7A6-D6EC-6045-9A1E-234913CC8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2B28-9BE1-614B-BC90-2A20E907A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4"/>
            <a:ext cx="9144000" cy="3685309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4403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Nick Smith</a:t>
            </a:r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2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2C0-C852-6043-8142-511EDC1D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starting the lab in 2017, I “knew” I had the answer!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E76A-80C4-CA4E-A2F9-9B169FB62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479782" cy="517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E6A0-726F-5443-9C82-5FA86319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0139" y="2269854"/>
            <a:ext cx="6578827" cy="323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B0A-E22A-5740-A2B6-E44027C1090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45FFF-6C6F-0141-A9AE-2977F615D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690" y="4415051"/>
            <a:ext cx="2442949" cy="244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DDA88E-5ACC-6748-8CBA-C71F2F822831}"/>
              </a:ext>
            </a:extLst>
          </p:cNvPr>
          <p:cNvSpPr txBox="1"/>
          <p:nvPr/>
        </p:nvSpPr>
        <p:spPr>
          <a:xfrm>
            <a:off x="2855626" y="629271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DF101-0130-5542-8EB8-6B934C93A3F7}"/>
              </a:ext>
            </a:extLst>
          </p:cNvPr>
          <p:cNvSpPr txBox="1"/>
          <p:nvPr/>
        </p:nvSpPr>
        <p:spPr>
          <a:xfrm rot="16200000">
            <a:off x="-107708" y="307622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511E5-1FD2-2145-B768-180DB0194B96}"/>
              </a:ext>
            </a:extLst>
          </p:cNvPr>
          <p:cNvSpPr txBox="1"/>
          <p:nvPr/>
        </p:nvSpPr>
        <p:spPr>
          <a:xfrm rot="16200000">
            <a:off x="10690138" y="3529876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216680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4F23-F98C-CA4C-AF17-BDE03B81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everyone agreed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3994C-710B-C74B-BC91-4AE0051F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25"/>
          <a:stretch/>
        </p:blipFill>
        <p:spPr>
          <a:xfrm>
            <a:off x="7715333" y="1690688"/>
            <a:ext cx="4201188" cy="4892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AFFC5-BA89-3443-BC4F-1BD1A4B0D2F8}"/>
              </a:ext>
            </a:extLst>
          </p:cNvPr>
          <p:cNvSpPr txBox="1"/>
          <p:nvPr/>
        </p:nvSpPr>
        <p:spPr>
          <a:xfrm>
            <a:off x="9939408" y="1760902"/>
            <a:ext cx="17972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F7EE3-2CF2-684B-8C51-F246A8E8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67" y="1554960"/>
            <a:ext cx="1736298" cy="217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B1625-3A01-234D-8E1B-8E7138EB4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96" y="3940527"/>
            <a:ext cx="2037644" cy="203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39893-53D9-A740-8FA9-8AF85542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357" y="3996267"/>
            <a:ext cx="2065028" cy="206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4EEF5-A96E-784E-89D8-4638040CA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498" y="1628599"/>
            <a:ext cx="1800401" cy="180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91B2D-5D9D-DC4A-827A-31F8FB142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575" y="3544711"/>
            <a:ext cx="20066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62A66-A2C0-6E43-B59B-7933F7DF4C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" y="5407378"/>
            <a:ext cx="1540794" cy="1450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D8A93-CBF5-F641-8172-EDD85EA95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1723" y="3528651"/>
            <a:ext cx="1329432" cy="1306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5EBE-1FD2-2842-9966-BE0066BA51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36" y="3207104"/>
            <a:ext cx="1555044" cy="155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C79A25-929C-9346-9ACF-0A7975E3C5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2836" y="5407378"/>
            <a:ext cx="1104632" cy="1104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C16082-C781-9447-8DA0-381DC2D3D5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3871" y="5545249"/>
            <a:ext cx="1306689" cy="1306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02347-84BD-2F4D-8255-26C811C474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4199" y="5550894"/>
            <a:ext cx="1312751" cy="1312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B3E8F-4D03-DD4F-9F4D-C4B1BA87E2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1" y="1554960"/>
            <a:ext cx="1580096" cy="1989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C9EFAC-35DB-BD4F-9A4C-3E3D707D58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8970" y="5483160"/>
            <a:ext cx="1355215" cy="13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</a:t>
            </a:r>
            <a:r>
              <a:rPr lang="en-US" dirty="0">
                <a:solidFill>
                  <a:srgbClr val="220FFF"/>
                </a:solidFill>
              </a:rPr>
              <a:t>demand</a:t>
            </a:r>
            <a:r>
              <a:rPr lang="en-US" dirty="0"/>
              <a:t>-driven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Others: nutrient availability matters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22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and nutrient demand drive photosynthetic capacity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A460D3AC-B638-8749-AF5E-2366B870CBE1}"/>
              </a:ext>
            </a:extLst>
          </p:cNvPr>
          <p:cNvPicPr/>
          <p:nvPr/>
        </p:nvPicPr>
        <p:blipFill rotWithShape="1">
          <a:blip r:embed="rId2"/>
          <a:srcRect t="4462" r="49933" b="64827"/>
          <a:stretch/>
        </p:blipFill>
        <p:spPr>
          <a:xfrm>
            <a:off x="0" y="2207365"/>
            <a:ext cx="6239710" cy="3843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64" y="2387987"/>
            <a:ext cx="4498342" cy="3373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12BE3-6345-8B49-8D8D-22E3413CFCBB}"/>
              </a:ext>
            </a:extLst>
          </p:cNvPr>
          <p:cNvSpPr txBox="1"/>
          <p:nvPr/>
        </p:nvSpPr>
        <p:spPr>
          <a:xfrm rot="16200000">
            <a:off x="-1285717" y="3640525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90632-0B02-DC4A-9612-ADAFE304CD35}"/>
              </a:ext>
            </a:extLst>
          </p:cNvPr>
          <p:cNvCxnSpPr/>
          <p:nvPr/>
        </p:nvCxnSpPr>
        <p:spPr>
          <a:xfrm>
            <a:off x="1490133" y="5136444"/>
            <a:ext cx="3025423" cy="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217BB-5B83-FE4E-8987-333D20C27BC8}"/>
              </a:ext>
            </a:extLst>
          </p:cNvPr>
          <p:cNvSpPr txBox="1"/>
          <p:nvPr/>
        </p:nvSpPr>
        <p:spPr>
          <a:xfrm>
            <a:off x="2428415" y="4700979"/>
            <a:ext cx="13828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availability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2A4FB-40B4-AC45-B6E3-2912AADBEE1F}"/>
              </a:ext>
            </a:extLst>
          </p:cNvPr>
          <p:cNvCxnSpPr>
            <a:cxnSpLocks/>
          </p:cNvCxnSpPr>
          <p:nvPr/>
        </p:nvCxnSpPr>
        <p:spPr>
          <a:xfrm flipV="1">
            <a:off x="4515556" y="2619022"/>
            <a:ext cx="0" cy="2421887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E576E4-0E23-E448-99F7-31139A25E24F}"/>
              </a:ext>
            </a:extLst>
          </p:cNvPr>
          <p:cNvSpPr txBox="1"/>
          <p:nvPr/>
        </p:nvSpPr>
        <p:spPr>
          <a:xfrm>
            <a:off x="3154334" y="2650445"/>
            <a:ext cx="1162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demand</a:t>
            </a:r>
          </a:p>
        </p:txBody>
      </p:sp>
    </p:spTree>
    <p:extLst>
      <p:ext uri="{BB962C8B-B14F-4D97-AF65-F5344CB8AC3E}">
        <p14:creationId xmlns:p14="http://schemas.microsoft.com/office/powerpoint/2010/main" val="279175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B43B-C55E-8F41-99EF-0C45693FE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ALISSAR’S ∆NMASS SCATTERPLOTS</a:t>
            </a:r>
          </a:p>
        </p:txBody>
      </p:sp>
    </p:spTree>
    <p:extLst>
      <p:ext uri="{BB962C8B-B14F-4D97-AF65-F5344CB8AC3E}">
        <p14:creationId xmlns:p14="http://schemas.microsoft.com/office/powerpoint/2010/main" val="985141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42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reduces carbon costs to acquire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C54E6-EC3A-6147-9F3D-7737D744FDFF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43BC7-FD5E-064E-8FD0-60C7118A0A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F2C88-01B4-AD42-826A-E091FA4F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7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</a:t>
            </a:r>
            <a:r>
              <a:rPr lang="en-US" dirty="0">
                <a:solidFill>
                  <a:srgbClr val="220FFF"/>
                </a:solidFill>
              </a:rPr>
              <a:t>demand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Others: plants uptake nutrients for lots of other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doesn’t just influence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6113B-0A61-9040-AEA7-F56DD163DCBB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76" y="2207365"/>
            <a:ext cx="6399545" cy="393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53" y="2281162"/>
            <a:ext cx="3553747" cy="2665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F3847-1235-4645-8740-7347FB4BE00A}"/>
              </a:ext>
            </a:extLst>
          </p:cNvPr>
          <p:cNvSpPr txBox="1"/>
          <p:nvPr/>
        </p:nvSpPr>
        <p:spPr>
          <a:xfrm rot="16200000">
            <a:off x="-135263" y="3727911"/>
            <a:ext cx="31293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Fraction N in Rubisco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782A-418E-3748-B834-4C7E67837368}"/>
              </a:ext>
            </a:extLst>
          </p:cNvPr>
          <p:cNvSpPr txBox="1"/>
          <p:nvPr/>
        </p:nvSpPr>
        <p:spPr>
          <a:xfrm>
            <a:off x="7191021" y="4916084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*Consistent across multiple species, metrics, and growth conditions</a:t>
            </a:r>
          </a:p>
        </p:txBody>
      </p:sp>
    </p:spTree>
    <p:extLst>
      <p:ext uri="{BB962C8B-B14F-4D97-AF65-F5344CB8AC3E}">
        <p14:creationId xmlns:p14="http://schemas.microsoft.com/office/powerpoint/2010/main" val="110621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</a:t>
            </a:r>
            <a:r>
              <a:rPr lang="en-US" dirty="0">
                <a:solidFill>
                  <a:srgbClr val="220FFF"/>
                </a:solidFill>
              </a:rPr>
              <a:t>downregulate photosynthetic capacity under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/>
              <a:t> to optimize nutrient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94AA-FC8D-A249-B667-1B23469B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75F9-598D-7D45-BDF4-EB3FA210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ESA for selecting me as an Early Career Fellow</a:t>
            </a:r>
          </a:p>
          <a:p>
            <a:r>
              <a:rPr lang="en-US" dirty="0"/>
              <a:t>Our amazing lab and scientific network</a:t>
            </a:r>
          </a:p>
          <a:p>
            <a:r>
              <a:rPr lang="en-US" dirty="0" err="1"/>
              <a:t>Lizz</a:t>
            </a:r>
            <a:r>
              <a:rPr lang="en-US" dirty="0"/>
              <a:t> Waring and Evan </a:t>
            </a:r>
            <a:r>
              <a:rPr lang="en-US" dirty="0" err="1"/>
              <a:t>Perkowski</a:t>
            </a:r>
            <a:r>
              <a:rPr lang="en-US" dirty="0"/>
              <a:t> (ECF nominators)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9F8-4F5A-1C43-A270-F6EA4F24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19" y="3796162"/>
            <a:ext cx="1997791" cy="251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015C9-E998-F747-B04D-208C30CD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32" y="3796162"/>
            <a:ext cx="2012589" cy="2515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94FE-F8C4-A24B-B81F-5E17F888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528" y="4083354"/>
            <a:ext cx="3628599" cy="19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  <a:p>
            <a:r>
              <a:rPr lang="en-US" sz="2800" dirty="0">
                <a:solidFill>
                  <a:srgbClr val="220FFF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56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</a:t>
            </a:r>
            <a:r>
              <a:rPr lang="en-US" dirty="0">
                <a:solidFill>
                  <a:srgbClr val="220FFF"/>
                </a:solidFill>
              </a:rPr>
              <a:t>downregulate photosynthetic capacity under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Others: elevated CO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responses are the result of interactions between photosynthetic demand, nutrient availability, growth, and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2A21-61F0-D440-9F75-69B839C1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ok, maybe photosynthetic demand decreases regardless of other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6B24-8455-A642-9BC2-3BDDB545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EVAN’S VCMAX FIGURE</a:t>
            </a:r>
          </a:p>
        </p:txBody>
      </p:sp>
    </p:spTree>
    <p:extLst>
      <p:ext uri="{BB962C8B-B14F-4D97-AF65-F5344CB8AC3E}">
        <p14:creationId xmlns:p14="http://schemas.microsoft.com/office/powerpoint/2010/main" val="6633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1A89-F680-2149-8C90-EABCB7B4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EVAN’S VCMAX AND X FIGURE</a:t>
            </a:r>
          </a:p>
        </p:txBody>
      </p:sp>
    </p:spTree>
    <p:extLst>
      <p:ext uri="{BB962C8B-B14F-4D97-AF65-F5344CB8AC3E}">
        <p14:creationId xmlns:p14="http://schemas.microsoft.com/office/powerpoint/2010/main" val="2132738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49FF-3455-E543-B32B-91F09727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 EVAN’S TALK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D48AA-9BBE-6E4E-82E8-B3CDACBA0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34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</a:t>
            </a:r>
            <a:r>
              <a:rPr lang="en-US" dirty="0">
                <a:solidFill>
                  <a:srgbClr val="220FFF"/>
                </a:solidFill>
              </a:rPr>
              <a:t>C</a:t>
            </a:r>
            <a:r>
              <a:rPr lang="en-US" baseline="-25000" dirty="0">
                <a:solidFill>
                  <a:srgbClr val="220FFF"/>
                </a:solidFill>
              </a:rPr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Others: C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r>
              <a:rPr lang="en-US" dirty="0">
                <a:solidFill>
                  <a:srgbClr val="FF0000"/>
                </a:solidFill>
              </a:rPr>
              <a:t> plants are dynamic and important!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dynamism can be simulated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DB17F-299B-7745-9839-C502569DE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38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dynamics are likely important for predicting </a:t>
            </a:r>
            <a:r>
              <a:rPr lang="en-US"/>
              <a:t>community change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DB17F-299B-7745-9839-C502569DE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4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49FF-3455-E543-B32B-91F09727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D48AA-9BBE-6E4E-82E8-B3CDACBA0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54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lessons 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7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4"/>
            <a:ext cx="9144000" cy="3685309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220FFF"/>
                </a:solidFill>
              </a:rPr>
              <a:t>Learning from mentees to better understand your science and your 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Nick Smith</a:t>
            </a:r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9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849D-76A9-2643-A8AB-3E7D578B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Larger lesson</a:t>
            </a:r>
            <a:r>
              <a:rPr lang="en-US" dirty="0"/>
              <a:t>: </a:t>
            </a:r>
            <a:r>
              <a:rPr lang="en-US" dirty="0">
                <a:solidFill>
                  <a:srgbClr val="220FFF"/>
                </a:solidFill>
              </a:rPr>
              <a:t>read</a:t>
            </a:r>
            <a:r>
              <a:rPr lang="en-US" dirty="0"/>
              <a:t> with, </a:t>
            </a:r>
            <a:r>
              <a:rPr lang="en-US" dirty="0">
                <a:solidFill>
                  <a:srgbClr val="220FFF"/>
                </a:solidFill>
              </a:rPr>
              <a:t>discuss</a:t>
            </a:r>
            <a:r>
              <a:rPr lang="en-US" dirty="0"/>
              <a:t> with, </a:t>
            </a:r>
            <a:r>
              <a:rPr lang="en-US" dirty="0">
                <a:solidFill>
                  <a:srgbClr val="220FFF"/>
                </a:solidFill>
              </a:rPr>
              <a:t>debate</a:t>
            </a:r>
            <a:r>
              <a:rPr lang="en-US" dirty="0"/>
              <a:t> with, and </a:t>
            </a:r>
            <a:r>
              <a:rPr lang="en-US" dirty="0">
                <a:solidFill>
                  <a:srgbClr val="220FFF"/>
                </a:solidFill>
              </a:rPr>
              <a:t>listen</a:t>
            </a:r>
            <a:r>
              <a:rPr lang="en-US" dirty="0"/>
              <a:t> to mentees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52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75A64-A2AE-5F41-BD6E-57D25DE4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reserve and prioritize time to </a:t>
            </a:r>
            <a:r>
              <a:rPr lang="en-US" dirty="0">
                <a:solidFill>
                  <a:srgbClr val="220FFF"/>
                </a:solidFill>
              </a:rPr>
              <a:t>teach</a:t>
            </a:r>
            <a:r>
              <a:rPr lang="en-US" dirty="0"/>
              <a:t> and </a:t>
            </a:r>
            <a:r>
              <a:rPr lang="en-US" dirty="0">
                <a:solidFill>
                  <a:srgbClr val="220FFF"/>
                </a:solidFill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3391729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C7BE-F3FC-A047-93A6-25F6A4AA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value </a:t>
            </a:r>
            <a:r>
              <a:rPr lang="en-US" dirty="0">
                <a:solidFill>
                  <a:srgbClr val="220FFF"/>
                </a:solidFill>
              </a:rPr>
              <a:t>different skillsets</a:t>
            </a:r>
            <a:r>
              <a:rPr lang="en-US" dirty="0"/>
              <a:t> and ideas</a:t>
            </a:r>
          </a:p>
        </p:txBody>
      </p:sp>
    </p:spTree>
    <p:extLst>
      <p:ext uri="{BB962C8B-B14F-4D97-AF65-F5344CB8AC3E}">
        <p14:creationId xmlns:p14="http://schemas.microsoft.com/office/powerpoint/2010/main" val="340772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75A64-A2AE-5F41-BD6E-57D25DE4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help mentees </a:t>
            </a:r>
            <a:r>
              <a:rPr lang="en-US" dirty="0">
                <a:solidFill>
                  <a:srgbClr val="220FFF"/>
                </a:solidFill>
              </a:rPr>
              <a:t>achieve their goals</a:t>
            </a:r>
            <a:r>
              <a:rPr lang="en-US" dirty="0"/>
              <a:t>, not yours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240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937C3-C14A-0642-9FAC-557D75E0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</a:t>
            </a:r>
            <a:r>
              <a:rPr lang="en-US" dirty="0">
                <a:solidFill>
                  <a:srgbClr val="220FFF"/>
                </a:solidFill>
              </a:rPr>
              <a:t>go slow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A3F6B-3122-3E4C-BEE0-935CB9E02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0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972E-F497-DD4A-8415-74F466BE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</a:t>
            </a:r>
            <a:r>
              <a:rPr lang="en-US" dirty="0">
                <a:solidFill>
                  <a:srgbClr val="220FFF"/>
                </a:solidFill>
              </a:rPr>
              <a:t>be humble, be kind</a:t>
            </a:r>
          </a:p>
        </p:txBody>
      </p:sp>
    </p:spTree>
    <p:extLst>
      <p:ext uri="{BB962C8B-B14F-4D97-AF65-F5344CB8AC3E}">
        <p14:creationId xmlns:p14="http://schemas.microsoft.com/office/powerpoint/2010/main" val="128458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220FFF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014375" y="4915165"/>
            <a:ext cx="1048870" cy="71693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5530827" y="3666009"/>
            <a:ext cx="713276" cy="1173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368642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348474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62629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3014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733</Words>
  <Application>Microsoft Macintosh PowerPoint</Application>
  <PresentationFormat>Widescreen</PresentationFormat>
  <Paragraphs>99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Photosynthetic acclimation to global change:  improved understanding for more reliable predictions</vt:lpstr>
      <vt:lpstr>Thank you</vt:lpstr>
      <vt:lpstr>Learning from mentees to better understand your science and your self</vt:lpstr>
      <vt:lpstr>Our lab examines photosynthesis as a regulator of global change impacts on ecosystem services</vt:lpstr>
      <vt:lpstr>Photosynthesis provides the foundation for other services</vt:lpstr>
      <vt:lpstr>Photosynthesis is a dynamic process that is likely to be impacted by global change</vt:lpstr>
      <vt:lpstr>But predictions are uncertain!</vt:lpstr>
      <vt:lpstr>But predictions are uncertain!</vt:lpstr>
      <vt:lpstr>This uncertainty is driven by uncertainty in photosynthesis</vt:lpstr>
      <vt:lpstr>When starting the lab in 2017, I “knew” I had the answer!</vt:lpstr>
      <vt:lpstr>Not everyone agreed</vt:lpstr>
      <vt:lpstr>Questioning Nick’s worldview</vt:lpstr>
      <vt:lpstr>Scientific lesson: nutrient availability and nutrient demand drive photosynthetic capacity</vt:lpstr>
      <vt:lpstr>Scientific lesson: nutrient demand increases responses to nutrient availability</vt:lpstr>
      <vt:lpstr>PowerPoint Presentation</vt:lpstr>
      <vt:lpstr>Scientific lesson: nutrient availability reduces carbon costs to acquire them</vt:lpstr>
      <vt:lpstr>Questioning Nick’s worldview</vt:lpstr>
      <vt:lpstr>Scientific lesson: nutrient availability doesn’t just influence photosynthesis</vt:lpstr>
      <vt:lpstr>Questioning Nick’s worldview</vt:lpstr>
      <vt:lpstr>Vcmax changes with CO2 in ways expected from optimization</vt:lpstr>
      <vt:lpstr>Questioning Nick’s worldview</vt:lpstr>
      <vt:lpstr>Scientific lesson: ok, maybe photosynthetic demand decreases regardless of other interactions</vt:lpstr>
      <vt:lpstr>Scientific lesson: nitrogen availability still matters independently</vt:lpstr>
      <vt:lpstr>PLUG EVAN’S TALK</vt:lpstr>
      <vt:lpstr>Questioning Nick’s worldview</vt:lpstr>
      <vt:lpstr>Scientific lesson: C4 dynamism can be simulated</vt:lpstr>
      <vt:lpstr>Scientific lesson: C4 dynamics are likely important for predicting community change</vt:lpstr>
      <vt:lpstr>PowerPoint Presentation</vt:lpstr>
      <vt:lpstr>Larger lessons learned from mentees about myself and approach to science</vt:lpstr>
      <vt:lpstr>Larger lesson: read with, discuss with, debate with, and listen to mentees</vt:lpstr>
      <vt:lpstr>Lesson: reserve and prioritize time to teach and train</vt:lpstr>
      <vt:lpstr>Lesson: value different skillsets and ideas</vt:lpstr>
      <vt:lpstr>Lesson: help mentees achieve their goals, not yours</vt:lpstr>
      <vt:lpstr>Lesson: go slow</vt:lpstr>
      <vt:lpstr>Lesson: be humble, be kind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Nick Smith</cp:lastModifiedBy>
  <cp:revision>56</cp:revision>
  <dcterms:created xsi:type="dcterms:W3CDTF">2023-07-19T17:55:33Z</dcterms:created>
  <dcterms:modified xsi:type="dcterms:W3CDTF">2023-07-26T16:20:36Z</dcterms:modified>
</cp:coreProperties>
</file>